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Montserrat"/>
      <p:regular r:id="rId20"/>
      <p:bold r:id="rId21"/>
      <p:italic r:id="rId22"/>
      <p:boldItalic r:id="rId23"/>
    </p:embeddedFont>
    <p:embeddedFont>
      <p:font typeface="Montserrat ExtraBold"/>
      <p:bold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MontserratExtraBold-bold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5" Type="http://schemas.openxmlformats.org/officeDocument/2006/relationships/font" Target="fonts/MontserratExtraBold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2c6b998c18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g32c6b998c18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по можливості вставити картинки карта Вінницької області і зробити щоб текст поступово появлявся з ліва на право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табл 6 і появляється стілка знизу в верх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на слайді зявляються картинки соняшник, пшениця, кукурудза, соя, цуко, олія, макуха, перевезення, будівництво, хлібобулочні вироби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табл 7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таблиця 1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таблиця 2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таблиця 3 в колонці 2 появляється цифри 01.11 та підсвічується червоною стрілкою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появляється скан 1 на попередньому слайді та підсвічується вди діяльності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2c9bea2e4d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32c9bea2e4d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по можливості зробити такі слайди як фото відправлене на вайбер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табл 5 і поява стрілки знизу в верх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появляються різні картинки товарів та послуг (паливо, запасні частини, шини, добрива, допоміжні послуги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285038" y="1828801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19124" y="-834886"/>
            <a:ext cx="5851525" cy="807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609600" y="1600200"/>
            <a:ext cx="5376672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205728" y="1600200"/>
            <a:ext cx="5376672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61950" lvl="1" marL="914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238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4pPr>
            <a:lvl5pPr indent="-3238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5pPr>
            <a:lvl6pPr indent="-32385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6pPr>
            <a:lvl7pPr indent="-32385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7pPr>
            <a:lvl8pPr indent="-32385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8pPr>
            <a:lvl9pPr indent="-32385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2pPr>
            <a:lvl3pPr indent="-228600" lvl="2" marL="1371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3pPr>
            <a:lvl4pPr indent="-228600" lvl="3" marL="18288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4pPr>
            <a:lvl5pPr indent="-228600" lvl="4" marL="22860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5pPr>
            <a:lvl6pPr indent="-228600" lvl="5" marL="27432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6pPr>
            <a:lvl7pPr indent="-228600" lvl="6" marL="32004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7pPr>
            <a:lvl8pPr indent="-228600" lvl="7" marL="3657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8pPr>
            <a:lvl9pPr indent="-228600" lvl="8" marL="41148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2pPr>
            <a:lvl3pPr indent="-228600" lvl="2" marL="1371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3pPr>
            <a:lvl4pPr indent="-228600" lvl="3" marL="18288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4pPr>
            <a:lvl5pPr indent="-228600" lvl="4" marL="22860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5pPr>
            <a:lvl6pPr indent="-228600" lvl="5" marL="27432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6pPr>
            <a:lvl7pPr indent="-228600" lvl="6" marL="32004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7pPr>
            <a:lvl8pPr indent="-228600" lvl="7" marL="3657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8pPr>
            <a:lvl9pPr indent="-228600" lvl="8" marL="41148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jpg"/><Relationship Id="rId4" Type="http://schemas.openxmlformats.org/officeDocument/2006/relationships/image" Target="../media/image26.jpg"/><Relationship Id="rId5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png"/><Relationship Id="rId10" Type="http://schemas.openxmlformats.org/officeDocument/2006/relationships/image" Target="../media/image25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Relationship Id="rId4" Type="http://schemas.openxmlformats.org/officeDocument/2006/relationships/image" Target="../media/image32.jpg"/><Relationship Id="rId9" Type="http://schemas.openxmlformats.org/officeDocument/2006/relationships/image" Target="../media/image31.png"/><Relationship Id="rId5" Type="http://schemas.openxmlformats.org/officeDocument/2006/relationships/image" Target="../media/image41.png"/><Relationship Id="rId6" Type="http://schemas.openxmlformats.org/officeDocument/2006/relationships/image" Target="../media/image24.png"/><Relationship Id="rId7" Type="http://schemas.openxmlformats.org/officeDocument/2006/relationships/image" Target="../media/image22.png"/><Relationship Id="rId8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4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jpg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Relationship Id="rId4" Type="http://schemas.openxmlformats.org/officeDocument/2006/relationships/image" Target="../media/image8.png"/><Relationship Id="rId5" Type="http://schemas.openxmlformats.org/officeDocument/2006/relationships/image" Target="../media/image3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jpg"/><Relationship Id="rId4" Type="http://schemas.openxmlformats.org/officeDocument/2006/relationships/image" Target="../media/image17.jp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Relationship Id="rId4" Type="http://schemas.openxmlformats.org/officeDocument/2006/relationships/image" Target="../media/image8.png"/><Relationship Id="rId5" Type="http://schemas.openxmlformats.org/officeDocument/2006/relationships/image" Target="../media/image3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Relationship Id="rId4" Type="http://schemas.openxmlformats.org/officeDocument/2006/relationships/image" Target="../media/image8.png"/><Relationship Id="rId5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7.png"/><Relationship Id="rId13" Type="http://schemas.openxmlformats.org/officeDocument/2006/relationships/image" Target="../media/image15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Relationship Id="rId4" Type="http://schemas.openxmlformats.org/officeDocument/2006/relationships/image" Target="../media/image8.png"/><Relationship Id="rId5" Type="http://schemas.openxmlformats.org/officeDocument/2006/relationships/image" Target="../media/image3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jpg"/><Relationship Id="rId4" Type="http://schemas.openxmlformats.org/officeDocument/2006/relationships/image" Target="../media/image16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21.png"/><Relationship Id="rId8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>
            <p:ph idx="1" type="subTitle"/>
          </p:nvPr>
        </p:nvSpPr>
        <p:spPr>
          <a:xfrm>
            <a:off x="394275" y="2087675"/>
            <a:ext cx="6808500" cy="9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065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None/>
            </a:pPr>
            <a:r>
              <a:rPr i="0" lang="en-US" sz="32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ПОДАННЯ ТАБЛИЦІ ДАНИХ ПЛАТНИКА ПОДАТКУ</a:t>
            </a:r>
            <a:endParaRPr i="0" sz="3200" u="none" cap="none" strike="noStrike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descr="Image" id="90" name="Google Shape;90;p13"/>
          <p:cNvPicPr preferRelativeResize="0"/>
          <p:nvPr/>
        </p:nvPicPr>
        <p:blipFill rotWithShape="1">
          <a:blip r:embed="rId4">
            <a:alphaModFix/>
          </a:blip>
          <a:srcRect b="0" l="0" r="49650" t="0"/>
          <a:stretch/>
        </p:blipFill>
        <p:spPr>
          <a:xfrm>
            <a:off x="7706777" y="145925"/>
            <a:ext cx="1219425" cy="6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/>
          <p:nvPr/>
        </p:nvSpPr>
        <p:spPr>
          <a:xfrm>
            <a:off x="8926200" y="233375"/>
            <a:ext cx="32658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ДЕРЖАВНА ПОДАТКОВА СЛУЖБА УКРАЇНИ 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ГУ ДПС у Вінницькій області</a:t>
            </a:r>
            <a:endParaRPr b="1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2"/>
          <p:cNvPicPr preferRelativeResize="0"/>
          <p:nvPr/>
        </p:nvPicPr>
        <p:blipFill rotWithShape="1">
          <a:blip r:embed="rId3">
            <a:alphaModFix/>
          </a:blip>
          <a:srcRect b="20828" l="6006" r="0" t="2343"/>
          <a:stretch/>
        </p:blipFill>
        <p:spPr>
          <a:xfrm>
            <a:off x="6139174" y="455838"/>
            <a:ext cx="5147178" cy="5946327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" name="Google Shape;188;p22"/>
          <p:cNvPicPr preferRelativeResize="0"/>
          <p:nvPr/>
        </p:nvPicPr>
        <p:blipFill rotWithShape="1">
          <a:blip r:embed="rId4">
            <a:alphaModFix/>
          </a:blip>
          <a:srcRect b="0" l="0" r="58451" t="0"/>
          <a:stretch/>
        </p:blipFill>
        <p:spPr>
          <a:xfrm>
            <a:off x="0" y="0"/>
            <a:ext cx="506557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89" name="Google Shape;189;p22"/>
          <p:cNvPicPr preferRelativeResize="0"/>
          <p:nvPr/>
        </p:nvPicPr>
        <p:blipFill rotWithShape="1">
          <a:blip r:embed="rId5">
            <a:alphaModFix/>
          </a:blip>
          <a:srcRect b="0" l="0" r="49650" t="0"/>
          <a:stretch/>
        </p:blipFill>
        <p:spPr>
          <a:xfrm>
            <a:off x="278652" y="233175"/>
            <a:ext cx="1219425" cy="6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/>
          <p:nvPr/>
        </p:nvSpPr>
        <p:spPr>
          <a:xfrm>
            <a:off x="1498075" y="320625"/>
            <a:ext cx="47754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ДЕРЖАВНА ПОДАТКОВА СЛУЖБА УКРАЇНИ 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ГУ ДПС у Вінницькій області</a:t>
            </a:r>
            <a:endParaRPr b="1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1" name="Google Shape;191;p22"/>
          <p:cNvCxnSpPr/>
          <p:nvPr/>
        </p:nvCxnSpPr>
        <p:spPr>
          <a:xfrm rot="10800000">
            <a:off x="10391375" y="3593400"/>
            <a:ext cx="0" cy="1309800"/>
          </a:xfrm>
          <a:prstGeom prst="straightConnector1">
            <a:avLst/>
          </a:pr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 rotWithShape="1">
          <a:blip r:embed="rId4">
            <a:alphaModFix/>
          </a:blip>
          <a:srcRect b="0" l="0" r="0" t="24823"/>
          <a:stretch/>
        </p:blipFill>
        <p:spPr>
          <a:xfrm>
            <a:off x="4200946" y="4180625"/>
            <a:ext cx="1755600" cy="23007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85738" rotWithShape="0" algn="bl" dir="5400000" dist="123825">
              <a:srgbClr val="000000">
                <a:alpha val="40000"/>
              </a:srgbClr>
            </a:outerShdw>
          </a:effectLst>
        </p:spPr>
      </p:pic>
      <p:pic>
        <p:nvPicPr>
          <p:cNvPr id="198" name="Google Shape;198;p23"/>
          <p:cNvPicPr preferRelativeResize="0"/>
          <p:nvPr/>
        </p:nvPicPr>
        <p:blipFill rotWithShape="1">
          <a:blip r:embed="rId5">
            <a:alphaModFix/>
          </a:blip>
          <a:srcRect b="0" l="17280" r="0" t="0"/>
          <a:stretch/>
        </p:blipFill>
        <p:spPr>
          <a:xfrm>
            <a:off x="2343500" y="4180625"/>
            <a:ext cx="1755600" cy="23007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85738" rotWithShape="0" algn="bl" dir="5400000" dist="123825">
              <a:srgbClr val="000000">
                <a:alpha val="40000"/>
              </a:srgbClr>
            </a:outerShdw>
          </a:effectLst>
        </p:spPr>
      </p:pic>
      <p:pic>
        <p:nvPicPr>
          <p:cNvPr id="199" name="Google Shape;19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8404" y="4180625"/>
            <a:ext cx="1755600" cy="23007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85738" rotWithShape="0" algn="bl" dir="5400000" dist="123825">
              <a:srgbClr val="000000">
                <a:alpha val="40000"/>
              </a:srgbClr>
            </a:outerShdw>
          </a:effectLst>
        </p:spPr>
      </p:pic>
      <p:pic>
        <p:nvPicPr>
          <p:cNvPr id="200" name="Google Shape;20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15850" y="4091225"/>
            <a:ext cx="1755600" cy="23901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85738" rotWithShape="0" algn="bl" dir="5400000" dist="123825">
              <a:srgbClr val="000000">
                <a:alpha val="40000"/>
              </a:srgbClr>
            </a:outerShdw>
          </a:effectLst>
        </p:spPr>
      </p:pic>
      <p:sp>
        <p:nvSpPr>
          <p:cNvPr id="201" name="Google Shape;201;p23"/>
          <p:cNvSpPr txBox="1"/>
          <p:nvPr>
            <p:ph type="title"/>
          </p:nvPr>
        </p:nvSpPr>
        <p:spPr>
          <a:xfrm>
            <a:off x="610025" y="133025"/>
            <a:ext cx="10972800" cy="98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Коди УКТЗД виробленої (вирощеної) продукції </a:t>
            </a:r>
            <a:br>
              <a:rPr b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Коди ДКПП послуг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2" name="Google Shape;20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18613" y="1120775"/>
            <a:ext cx="1755600" cy="28089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85738" rotWithShape="0" algn="bl" dir="5400000" dist="123825">
              <a:srgbClr val="000000">
                <a:alpha val="40000"/>
              </a:srgbClr>
            </a:outerShdw>
          </a:effectLst>
        </p:spPr>
      </p:pic>
      <p:pic>
        <p:nvPicPr>
          <p:cNvPr id="203" name="Google Shape;203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09937" y="1122725"/>
            <a:ext cx="1756500" cy="2805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85738" rotWithShape="0" algn="bl" dir="5400000" dist="123825">
              <a:srgbClr val="000000">
                <a:alpha val="40000"/>
              </a:srgbClr>
            </a:outerShdw>
          </a:effectLst>
        </p:spPr>
      </p:pic>
      <p:pic>
        <p:nvPicPr>
          <p:cNvPr id="204" name="Google Shape;204;p23"/>
          <p:cNvPicPr preferRelativeResize="0"/>
          <p:nvPr/>
        </p:nvPicPr>
        <p:blipFill rotWithShape="1">
          <a:blip r:embed="rId10">
            <a:alphaModFix/>
          </a:blip>
          <a:srcRect b="0" l="15597" r="0" t="0"/>
          <a:stretch/>
        </p:blipFill>
        <p:spPr>
          <a:xfrm>
            <a:off x="3164726" y="1120775"/>
            <a:ext cx="1755600" cy="28089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85738" rotWithShape="0" algn="bl" dir="5400000" dist="123825">
              <a:srgbClr val="000000">
                <a:alpha val="40000"/>
              </a:srgbClr>
            </a:outerShdw>
          </a:effectLst>
        </p:spPr>
      </p:pic>
      <p:pic>
        <p:nvPicPr>
          <p:cNvPr id="205" name="Google Shape;205;p23"/>
          <p:cNvPicPr preferRelativeResize="0"/>
          <p:nvPr/>
        </p:nvPicPr>
        <p:blipFill rotWithShape="1">
          <a:blip r:embed="rId11">
            <a:alphaModFix/>
          </a:blip>
          <a:srcRect b="0" l="34706" r="5681" t="0"/>
          <a:stretch/>
        </p:blipFill>
        <p:spPr>
          <a:xfrm>
            <a:off x="9326393" y="1120775"/>
            <a:ext cx="1755600" cy="28089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85738" rotWithShape="0" algn="bl" dir="5400000" dist="123825">
              <a:srgbClr val="000000">
                <a:alpha val="40000"/>
              </a:srgbClr>
            </a:outerShdw>
          </a:effectLst>
        </p:spPr>
      </p:pic>
      <p:pic>
        <p:nvPicPr>
          <p:cNvPr id="206" name="Google Shape;206;p23"/>
          <p:cNvPicPr preferRelativeResize="0"/>
          <p:nvPr/>
        </p:nvPicPr>
        <p:blipFill rotWithShape="1">
          <a:blip r:embed="rId12">
            <a:alphaModFix/>
          </a:blip>
          <a:srcRect b="-70" l="0" r="-3917" t="0"/>
          <a:stretch/>
        </p:blipFill>
        <p:spPr>
          <a:xfrm>
            <a:off x="7272513" y="1120775"/>
            <a:ext cx="1755600" cy="28089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85738" rotWithShape="0" algn="bl" dir="5400000" dist="123825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 txBox="1"/>
          <p:nvPr>
            <p:ph type="title"/>
          </p:nvPr>
        </p:nvSpPr>
        <p:spPr>
          <a:xfrm>
            <a:off x="609600" y="1036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50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 таблиці даних</a:t>
            </a:r>
            <a:r>
              <a:rPr b="1"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20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обов’язково надаються пояснення </a:t>
            </a: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щодо специфіки господарської діяльності, які підтверджують реальність здійснення платником діяльності, відображеної в таблиці, в якому зазначається: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24"/>
          <p:cNvSpPr txBox="1"/>
          <p:nvPr>
            <p:ph idx="1" type="body"/>
          </p:nvPr>
        </p:nvSpPr>
        <p:spPr>
          <a:xfrm>
            <a:off x="998725" y="2438400"/>
            <a:ext cx="10972800" cy="39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5"/>
              </a:spcBef>
              <a:spcAft>
                <a:spcPts val="0"/>
              </a:spcAft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назва підприємства;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реєстраційні дані коротко;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основний вид діяльності;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1191895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специфіка діяльності (суть господарської діяльності) та обґрунтування необхідності використання таблиці даних платника податку на додану вартість;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наймані працівники задіяні у господарській діяльності;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123825" rtl="0" algn="l">
              <a:lnSpc>
                <a:spcPct val="100000"/>
              </a:lnSpc>
              <a:spcBef>
                <a:spcPts val="1205"/>
              </a:spcBef>
              <a:spcAft>
                <a:spcPts val="0"/>
              </a:spcAft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наявність ліцензій/дозвільних документів/допусків тощо необхідних для здійснення діяльності (у разі необхідності);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1303655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основні фонди/засоби, матеріальні активи, транспортні засоби, земельні угіддя тощо, які використовуються в діяльності на правах власності чи оренди.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24"/>
          <p:cNvSpPr/>
          <p:nvPr/>
        </p:nvSpPr>
        <p:spPr>
          <a:xfrm>
            <a:off x="915025" y="2585700"/>
            <a:ext cx="83700" cy="83700"/>
          </a:xfrm>
          <a:prstGeom prst="ellipse">
            <a:avLst/>
          </a:prstGeom>
          <a:solidFill>
            <a:srgbClr val="026F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4"/>
          <p:cNvSpPr/>
          <p:nvPr/>
        </p:nvSpPr>
        <p:spPr>
          <a:xfrm>
            <a:off x="915025" y="3028625"/>
            <a:ext cx="83700" cy="83700"/>
          </a:xfrm>
          <a:prstGeom prst="ellipse">
            <a:avLst/>
          </a:prstGeom>
          <a:solidFill>
            <a:srgbClr val="026F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4"/>
          <p:cNvSpPr/>
          <p:nvPr/>
        </p:nvSpPr>
        <p:spPr>
          <a:xfrm>
            <a:off x="915025" y="3447725"/>
            <a:ext cx="83700" cy="83700"/>
          </a:xfrm>
          <a:prstGeom prst="ellipse">
            <a:avLst/>
          </a:prstGeom>
          <a:solidFill>
            <a:srgbClr val="026F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4"/>
          <p:cNvSpPr/>
          <p:nvPr/>
        </p:nvSpPr>
        <p:spPr>
          <a:xfrm>
            <a:off x="915025" y="3866825"/>
            <a:ext cx="83700" cy="83700"/>
          </a:xfrm>
          <a:prstGeom prst="ellipse">
            <a:avLst/>
          </a:prstGeom>
          <a:solidFill>
            <a:srgbClr val="026F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4"/>
          <p:cNvSpPr/>
          <p:nvPr/>
        </p:nvSpPr>
        <p:spPr>
          <a:xfrm>
            <a:off x="915025" y="4576425"/>
            <a:ext cx="83700" cy="83700"/>
          </a:xfrm>
          <a:prstGeom prst="ellipse">
            <a:avLst/>
          </a:prstGeom>
          <a:solidFill>
            <a:srgbClr val="026F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4"/>
          <p:cNvSpPr/>
          <p:nvPr/>
        </p:nvSpPr>
        <p:spPr>
          <a:xfrm>
            <a:off x="915025" y="5000275"/>
            <a:ext cx="83700" cy="83700"/>
          </a:xfrm>
          <a:prstGeom prst="ellipse">
            <a:avLst/>
          </a:prstGeom>
          <a:solidFill>
            <a:srgbClr val="026F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4"/>
          <p:cNvSpPr/>
          <p:nvPr/>
        </p:nvSpPr>
        <p:spPr>
          <a:xfrm>
            <a:off x="915025" y="5705125"/>
            <a:ext cx="83700" cy="83700"/>
          </a:xfrm>
          <a:prstGeom prst="ellipse">
            <a:avLst/>
          </a:prstGeom>
          <a:solidFill>
            <a:srgbClr val="026F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24"/>
          <p:cNvGrpSpPr/>
          <p:nvPr/>
        </p:nvGrpSpPr>
        <p:grpSpPr>
          <a:xfrm>
            <a:off x="706415" y="174600"/>
            <a:ext cx="5918623" cy="603300"/>
            <a:chOff x="431052" y="233175"/>
            <a:chExt cx="5918623" cy="603300"/>
          </a:xfrm>
        </p:grpSpPr>
        <p:pic>
          <p:nvPicPr>
            <p:cNvPr descr="Image" id="222" name="Google Shape;222;p24"/>
            <p:cNvPicPr preferRelativeResize="0"/>
            <p:nvPr/>
          </p:nvPicPr>
          <p:blipFill rotWithShape="1">
            <a:blip r:embed="rId4">
              <a:alphaModFix/>
            </a:blip>
            <a:srcRect b="0" l="0" r="49650" t="0"/>
            <a:stretch/>
          </p:blipFill>
          <p:spPr>
            <a:xfrm>
              <a:off x="431052" y="233175"/>
              <a:ext cx="1219425" cy="603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24"/>
            <p:cNvSpPr/>
            <p:nvPr/>
          </p:nvSpPr>
          <p:spPr>
            <a:xfrm>
              <a:off x="1574275" y="320625"/>
              <a:ext cx="4775400" cy="42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ДЕРЖАВНА ПОДАТКОВА СЛУЖБА УКРАЇНИ </a:t>
              </a:r>
              <a:endParaRPr b="1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ГУ ДПС у Вінницькій області</a:t>
              </a:r>
              <a:endParaRPr b="1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796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5"/>
          <p:cNvSpPr txBox="1"/>
          <p:nvPr>
            <p:ph idx="1" type="body"/>
          </p:nvPr>
        </p:nvSpPr>
        <p:spPr>
          <a:xfrm>
            <a:off x="609600" y="1600200"/>
            <a:ext cx="10972800" cy="28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57023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У разі ведення декількох видів діяльності доцільно буде подати Таблицю даних платника податку на додану вартість окремо на кожен з них.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508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AA973"/>
                </a:solidFill>
                <a:latin typeface="Montserrat"/>
                <a:ea typeface="Montserrat"/>
                <a:cs typeface="Montserrat"/>
                <a:sym typeface="Montserrat"/>
              </a:rPr>
              <a:t>Наголошуємо, що Таблицю даних з кодами, на які вже є врахована таблиця не потрібно повторно подавати.</a:t>
            </a:r>
            <a:endParaRPr b="1" sz="1800">
              <a:solidFill>
                <a:srgbClr val="2AA9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508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508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Деталізація кодів товарів та послуг/продукції, зазначених у податковій накладній має повністю відповідати по кількості цифр та знаків кодів, відображених у таблиці даних платника ПДВ.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0" name="Google Shape;230;p25"/>
          <p:cNvPicPr preferRelativeResize="0"/>
          <p:nvPr/>
        </p:nvPicPr>
        <p:blipFill rotWithShape="1">
          <a:blip r:embed="rId4">
            <a:alphaModFix/>
          </a:blip>
          <a:srcRect b="34219" l="28490" r="27123" t="36595"/>
          <a:stretch/>
        </p:blipFill>
        <p:spPr>
          <a:xfrm>
            <a:off x="4606713" y="218050"/>
            <a:ext cx="2978573" cy="1101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5"/>
          <p:cNvSpPr/>
          <p:nvPr/>
        </p:nvSpPr>
        <p:spPr>
          <a:xfrm>
            <a:off x="525900" y="1747500"/>
            <a:ext cx="83700" cy="83700"/>
          </a:xfrm>
          <a:prstGeom prst="ellipse">
            <a:avLst/>
          </a:prstGeom>
          <a:solidFill>
            <a:srgbClr val="2AA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AA973"/>
              </a:solidFill>
            </a:endParaRPr>
          </a:p>
        </p:txBody>
      </p:sp>
      <p:sp>
        <p:nvSpPr>
          <p:cNvPr id="232" name="Google Shape;232;p25"/>
          <p:cNvSpPr/>
          <p:nvPr/>
        </p:nvSpPr>
        <p:spPr>
          <a:xfrm>
            <a:off x="525900" y="2627650"/>
            <a:ext cx="83700" cy="83700"/>
          </a:xfrm>
          <a:prstGeom prst="ellipse">
            <a:avLst/>
          </a:prstGeom>
          <a:solidFill>
            <a:srgbClr val="2AA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5"/>
          <p:cNvSpPr/>
          <p:nvPr/>
        </p:nvSpPr>
        <p:spPr>
          <a:xfrm>
            <a:off x="525900" y="3543950"/>
            <a:ext cx="83700" cy="83700"/>
          </a:xfrm>
          <a:prstGeom prst="ellipse">
            <a:avLst/>
          </a:prstGeom>
          <a:solidFill>
            <a:srgbClr val="2AA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4" name="Google Shape;234;p25"/>
          <p:cNvGrpSpPr/>
          <p:nvPr/>
        </p:nvGrpSpPr>
        <p:grpSpPr>
          <a:xfrm>
            <a:off x="3631977" y="6011425"/>
            <a:ext cx="5918623" cy="603300"/>
            <a:chOff x="431052" y="233175"/>
            <a:chExt cx="5918623" cy="603300"/>
          </a:xfrm>
        </p:grpSpPr>
        <p:pic>
          <p:nvPicPr>
            <p:cNvPr descr="Image" id="235" name="Google Shape;235;p25"/>
            <p:cNvPicPr preferRelativeResize="0"/>
            <p:nvPr/>
          </p:nvPicPr>
          <p:blipFill rotWithShape="1">
            <a:blip r:embed="rId5">
              <a:alphaModFix/>
            </a:blip>
            <a:srcRect b="0" l="0" r="49650" t="0"/>
            <a:stretch/>
          </p:blipFill>
          <p:spPr>
            <a:xfrm>
              <a:off x="431052" y="233175"/>
              <a:ext cx="1219425" cy="603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6" name="Google Shape;236;p25"/>
            <p:cNvSpPr/>
            <p:nvPr/>
          </p:nvSpPr>
          <p:spPr>
            <a:xfrm>
              <a:off x="1574275" y="320625"/>
              <a:ext cx="4775400" cy="42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ДЕРЖАВНА ПОДАТКОВА СЛУЖБА УКРАЇНИ </a:t>
              </a:r>
              <a:endParaRPr b="1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ГУ ДПС у Вінницькій області</a:t>
              </a:r>
              <a:endParaRPr b="1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6"/>
          <p:cNvPicPr preferRelativeResize="0"/>
          <p:nvPr/>
        </p:nvPicPr>
        <p:blipFill rotWithShape="1">
          <a:blip r:embed="rId3">
            <a:alphaModFix/>
          </a:blip>
          <a:srcRect b="0" l="0" r="54096" t="0"/>
          <a:stretch/>
        </p:blipFill>
        <p:spPr>
          <a:xfrm>
            <a:off x="0" y="0"/>
            <a:ext cx="55966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6"/>
          <p:cNvSpPr txBox="1"/>
          <p:nvPr>
            <p:ph type="title"/>
          </p:nvPr>
        </p:nvSpPr>
        <p:spPr>
          <a:xfrm>
            <a:off x="384900" y="1858050"/>
            <a:ext cx="4810500" cy="6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b="1" lang="en-US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Рекомендований приклад заповненої таблиці даних</a:t>
            </a:r>
            <a:endParaRPr b="1"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3" name="Google Shape;243;p26"/>
          <p:cNvPicPr preferRelativeResize="0"/>
          <p:nvPr/>
        </p:nvPicPr>
        <p:blipFill rotWithShape="1">
          <a:blip r:embed="rId4">
            <a:alphaModFix/>
          </a:blip>
          <a:srcRect b="20835" l="6872" r="0" t="0"/>
          <a:stretch/>
        </p:blipFill>
        <p:spPr>
          <a:xfrm>
            <a:off x="5749025" y="145700"/>
            <a:ext cx="5465527" cy="6566625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120000" dist="95250">
              <a:srgbClr val="000000">
                <a:alpha val="9000"/>
              </a:srgbClr>
            </a:outerShdw>
          </a:effectLst>
        </p:spPr>
      </p:pic>
      <p:sp>
        <p:nvSpPr>
          <p:cNvPr id="244" name="Google Shape;244;p26"/>
          <p:cNvSpPr/>
          <p:nvPr/>
        </p:nvSpPr>
        <p:spPr>
          <a:xfrm>
            <a:off x="1552683" y="2739050"/>
            <a:ext cx="4043950" cy="926350"/>
          </a:xfrm>
          <a:custGeom>
            <a:rect b="b" l="l" r="r" t="t"/>
            <a:pathLst>
              <a:path extrusionOk="0" h="37054" w="161758">
                <a:moveTo>
                  <a:pt x="5860" y="0"/>
                </a:moveTo>
                <a:cubicBezTo>
                  <a:pt x="5822" y="4729"/>
                  <a:pt x="-7150" y="27643"/>
                  <a:pt x="5629" y="28374"/>
                </a:cubicBezTo>
                <a:cubicBezTo>
                  <a:pt x="18408" y="29105"/>
                  <a:pt x="67600" y="3386"/>
                  <a:pt x="82534" y="4385"/>
                </a:cubicBezTo>
                <a:cubicBezTo>
                  <a:pt x="97468" y="5385"/>
                  <a:pt x="82030" y="29141"/>
                  <a:pt x="95234" y="34371"/>
                </a:cubicBezTo>
                <a:cubicBezTo>
                  <a:pt x="108438" y="39601"/>
                  <a:pt x="150671" y="35532"/>
                  <a:pt x="161758" y="35764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oval"/>
            <a:tailEnd len="med" w="med" type="triangl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7"/>
          <p:cNvSpPr txBox="1"/>
          <p:nvPr>
            <p:ph idx="1" type="body"/>
          </p:nvPr>
        </p:nvSpPr>
        <p:spPr>
          <a:xfrm>
            <a:off x="1518800" y="1772075"/>
            <a:ext cx="10972800" cy="1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42900" marR="508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Montserrat"/>
                <a:ea typeface="Montserrat"/>
                <a:cs typeface="Montserrat"/>
                <a:sym typeface="Montserrat"/>
              </a:rPr>
              <a:t>ДЯКУЮ ЗА УВАГУ!</a:t>
            </a:r>
            <a:endParaRPr b="1" sz="48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1" name="Google Shape;251;p27"/>
          <p:cNvGrpSpPr/>
          <p:nvPr/>
        </p:nvGrpSpPr>
        <p:grpSpPr>
          <a:xfrm>
            <a:off x="4698777" y="6011425"/>
            <a:ext cx="5918623" cy="603300"/>
            <a:chOff x="431052" y="233175"/>
            <a:chExt cx="5918623" cy="603300"/>
          </a:xfrm>
        </p:grpSpPr>
        <p:pic>
          <p:nvPicPr>
            <p:cNvPr descr="Image" id="252" name="Google Shape;252;p27"/>
            <p:cNvPicPr preferRelativeResize="0"/>
            <p:nvPr/>
          </p:nvPicPr>
          <p:blipFill rotWithShape="1">
            <a:blip r:embed="rId4">
              <a:alphaModFix/>
            </a:blip>
            <a:srcRect b="0" l="0" r="49650" t="0"/>
            <a:stretch/>
          </p:blipFill>
          <p:spPr>
            <a:xfrm>
              <a:off x="431052" y="233175"/>
              <a:ext cx="1219425" cy="603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p27"/>
            <p:cNvSpPr/>
            <p:nvPr/>
          </p:nvSpPr>
          <p:spPr>
            <a:xfrm>
              <a:off x="1574275" y="320625"/>
              <a:ext cx="4775400" cy="42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ДЕРЖАВНА ПОДАТКОВА СЛУЖБА УКРАЇНИ </a:t>
              </a:r>
              <a:endParaRPr b="1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0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ГУ ДПС у Вінницькій області</a:t>
              </a:r>
              <a:endParaRPr b="1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96" name="Google Shape;96;p14"/>
          <p:cNvPicPr preferRelativeResize="0"/>
          <p:nvPr/>
        </p:nvPicPr>
        <p:blipFill rotWithShape="1">
          <a:blip r:embed="rId3">
            <a:alphaModFix/>
          </a:blip>
          <a:srcRect b="0" l="0" r="49650" t="0"/>
          <a:stretch/>
        </p:blipFill>
        <p:spPr>
          <a:xfrm>
            <a:off x="278652" y="233175"/>
            <a:ext cx="1219425" cy="6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/>
          <p:nvPr/>
        </p:nvSpPr>
        <p:spPr>
          <a:xfrm>
            <a:off x="1498075" y="320625"/>
            <a:ext cx="4775400" cy="42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ДЕРЖАВНА ПОДАТКОВА СЛУЖБА УКРАЇНИ 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ГУ ДПС у Вінницькій області</a:t>
            </a:r>
            <a:endParaRPr b="1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8451" y="1066998"/>
            <a:ext cx="10295098" cy="5791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/>
        </p:nvSpPr>
        <p:spPr>
          <a:xfrm>
            <a:off x="781350" y="880350"/>
            <a:ext cx="106293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ГУ ДПС У ВІННИЦЬКІЙ ОБЛАСТІ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78155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2AA973"/>
                </a:solidFill>
                <a:latin typeface="Montserrat"/>
                <a:ea typeface="Montserrat"/>
                <a:cs typeface="Montserrat"/>
                <a:sym typeface="Montserrat"/>
              </a:rPr>
              <a:t>РЕКОМЕНДУЄ ПОДАТИ</a:t>
            </a:r>
            <a:endParaRPr b="1">
              <a:solidFill>
                <a:srgbClr val="2AA9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78155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«ТАБЛИЦЮ ДАНИХ ПЛАТНИКА ПОДАТКУ НА ДОДАНУ ВАРТІСТЬ»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78155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(ФОРМА J/F1312303) ПЛАТНИКАМ ПДВ, ЯКІ ЗДІЙСНЮЮТЬ ДІЯЛЬНІСТЬ ПОВ’ЯЗАНУ ЗОКРЕМА З: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 b="0" l="0" r="58451" t="0"/>
          <a:stretch/>
        </p:blipFill>
        <p:spPr>
          <a:xfrm>
            <a:off x="0" y="0"/>
            <a:ext cx="506557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05" name="Google Shape;105;p15"/>
          <p:cNvPicPr preferRelativeResize="0"/>
          <p:nvPr/>
        </p:nvPicPr>
        <p:blipFill rotWithShape="1">
          <a:blip r:embed="rId4">
            <a:alphaModFix/>
          </a:blip>
          <a:srcRect b="0" l="0" r="49650" t="0"/>
          <a:stretch/>
        </p:blipFill>
        <p:spPr>
          <a:xfrm>
            <a:off x="278652" y="233175"/>
            <a:ext cx="1219425" cy="6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/>
          <p:nvPr/>
        </p:nvSpPr>
        <p:spPr>
          <a:xfrm>
            <a:off x="1498075" y="320625"/>
            <a:ext cx="47754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ДЕРЖАВНА ПОДАТКОВА СЛУЖБА УКРАЇНИ 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ГУ ДПС у Вінницькій області</a:t>
            </a:r>
            <a:endParaRPr b="1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 rotWithShape="1">
          <a:blip r:embed="rId5">
            <a:alphaModFix/>
          </a:blip>
          <a:srcRect b="21036" l="5713" r="0" t="2552"/>
          <a:stretch/>
        </p:blipFill>
        <p:spPr>
          <a:xfrm>
            <a:off x="5340875" y="244413"/>
            <a:ext cx="5615201" cy="6431724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/>
          <p:cNvPicPr preferRelativeResize="0"/>
          <p:nvPr/>
        </p:nvPicPr>
        <p:blipFill rotWithShape="1">
          <a:blip r:embed="rId3">
            <a:alphaModFix/>
          </a:blip>
          <a:srcRect b="0" l="45319" r="0" t="0"/>
          <a:stretch/>
        </p:blipFill>
        <p:spPr>
          <a:xfrm flipH="1">
            <a:off x="-150674" y="0"/>
            <a:ext cx="666664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 rotWithShape="1">
          <a:blip r:embed="rId4">
            <a:alphaModFix/>
          </a:blip>
          <a:srcRect b="21173" l="6454" r="0" t="2636"/>
          <a:stretch/>
        </p:blipFill>
        <p:spPr>
          <a:xfrm>
            <a:off x="5818875" y="298198"/>
            <a:ext cx="5438999" cy="6261627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Image" id="114" name="Google Shape;114;p16"/>
          <p:cNvPicPr preferRelativeResize="0"/>
          <p:nvPr/>
        </p:nvPicPr>
        <p:blipFill rotWithShape="1">
          <a:blip r:embed="rId5">
            <a:alphaModFix/>
          </a:blip>
          <a:srcRect b="0" l="0" r="49650" t="0"/>
          <a:stretch/>
        </p:blipFill>
        <p:spPr>
          <a:xfrm>
            <a:off x="278652" y="233175"/>
            <a:ext cx="1219425" cy="6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/>
          <p:nvPr/>
        </p:nvSpPr>
        <p:spPr>
          <a:xfrm>
            <a:off x="1498075" y="320625"/>
            <a:ext cx="47754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ДЕРЖАВНА ПОДАТКОВА СЛУЖБА УКРАЇНИ 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ГУ ДПС у Вінницькій області</a:t>
            </a:r>
            <a:endParaRPr b="1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21" name="Google Shape;121;p17"/>
          <p:cNvPicPr preferRelativeResize="0"/>
          <p:nvPr/>
        </p:nvPicPr>
        <p:blipFill rotWithShape="1">
          <a:blip r:embed="rId4">
            <a:alphaModFix/>
          </a:blip>
          <a:srcRect b="0" l="0" r="49650" t="0"/>
          <a:stretch/>
        </p:blipFill>
        <p:spPr>
          <a:xfrm>
            <a:off x="278652" y="233175"/>
            <a:ext cx="1219425" cy="6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>
            <a:off x="1498075" y="320625"/>
            <a:ext cx="47754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ДЕРЖАВНА ПОДАТКОВА СЛУЖБА УКРАЇНИ 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ГУ ДПС у Вінницькій області</a:t>
            </a:r>
            <a:endParaRPr b="1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3" name="Google Shape;123;p17"/>
          <p:cNvGrpSpPr/>
          <p:nvPr/>
        </p:nvGrpSpPr>
        <p:grpSpPr>
          <a:xfrm>
            <a:off x="5193107" y="320644"/>
            <a:ext cx="5610639" cy="6343916"/>
            <a:chOff x="1498075" y="603125"/>
            <a:chExt cx="5330773" cy="6038374"/>
          </a:xfrm>
        </p:grpSpPr>
        <p:pic>
          <p:nvPicPr>
            <p:cNvPr id="124" name="Google Shape;124;p17"/>
            <p:cNvPicPr preferRelativeResize="0"/>
            <p:nvPr/>
          </p:nvPicPr>
          <p:blipFill rotWithShape="1">
            <a:blip r:embed="rId5">
              <a:alphaModFix/>
            </a:blip>
            <a:srcRect b="21340" l="5410" r="0" t="2850"/>
            <a:stretch/>
          </p:blipFill>
          <p:spPr>
            <a:xfrm>
              <a:off x="1498075" y="603125"/>
              <a:ext cx="5330773" cy="6038374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25" name="Google Shape;125;p17"/>
            <p:cNvSpPr/>
            <p:nvPr/>
          </p:nvSpPr>
          <p:spPr>
            <a:xfrm>
              <a:off x="2260300" y="3428250"/>
              <a:ext cx="241800" cy="83400"/>
            </a:xfrm>
            <a:prstGeom prst="rect">
              <a:avLst/>
            </a:prstGeom>
            <a:solidFill>
              <a:srgbClr val="03B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" name="Google Shape;126;p17"/>
          <p:cNvSpPr txBox="1"/>
          <p:nvPr/>
        </p:nvSpPr>
        <p:spPr>
          <a:xfrm>
            <a:off x="5999625" y="3159975"/>
            <a:ext cx="1399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01.11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7" name="Google Shape;127;p17"/>
          <p:cNvCxnSpPr/>
          <p:nvPr/>
        </p:nvCxnSpPr>
        <p:spPr>
          <a:xfrm rot="10800000">
            <a:off x="6699375" y="3498675"/>
            <a:ext cx="0" cy="1309800"/>
          </a:xfrm>
          <a:prstGeom prst="straightConnector1">
            <a:avLst/>
          </a:pr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33" name="Google Shape;133;p18"/>
          <p:cNvPicPr preferRelativeResize="0"/>
          <p:nvPr/>
        </p:nvPicPr>
        <p:blipFill rotWithShape="1">
          <a:blip r:embed="rId4">
            <a:alphaModFix/>
          </a:blip>
          <a:srcRect b="0" l="0" r="49650" t="0"/>
          <a:stretch/>
        </p:blipFill>
        <p:spPr>
          <a:xfrm>
            <a:off x="278652" y="233175"/>
            <a:ext cx="1219425" cy="6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/>
          <p:nvPr/>
        </p:nvSpPr>
        <p:spPr>
          <a:xfrm>
            <a:off x="1498075" y="320625"/>
            <a:ext cx="4775400" cy="42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ДЕРЖАВНА ПОДАТКОВА СЛУЖБА УКРАЇНИ 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ГУ ДПС у Вінницькій області</a:t>
            </a:r>
            <a:endParaRPr b="1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0621" y="726326"/>
            <a:ext cx="6966758" cy="580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1850" y="1587675"/>
            <a:ext cx="2412050" cy="1483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41" name="Google Shape;141;p19"/>
          <p:cNvPicPr preferRelativeResize="0"/>
          <p:nvPr/>
        </p:nvPicPr>
        <p:blipFill rotWithShape="1">
          <a:blip r:embed="rId4">
            <a:alphaModFix/>
          </a:blip>
          <a:srcRect b="0" l="0" r="49650" t="0"/>
          <a:stretch/>
        </p:blipFill>
        <p:spPr>
          <a:xfrm>
            <a:off x="278652" y="233175"/>
            <a:ext cx="1219425" cy="6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/>
          <p:nvPr/>
        </p:nvSpPr>
        <p:spPr>
          <a:xfrm>
            <a:off x="1498075" y="320625"/>
            <a:ext cx="4775400" cy="42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ДЕРЖАВНА ПОДАТКОВА СЛУЖБА УКРАЇНИ 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ГУ ДПС у Вінницькій області</a:t>
            </a:r>
            <a:endParaRPr b="1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" name="Google Shape;14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7925" y="5140575"/>
            <a:ext cx="1668499" cy="1668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9"/>
          <p:cNvCxnSpPr/>
          <p:nvPr/>
        </p:nvCxnSpPr>
        <p:spPr>
          <a:xfrm>
            <a:off x="5980675" y="2170275"/>
            <a:ext cx="27300" cy="2970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45" name="Google Shape;145;p19"/>
          <p:cNvSpPr/>
          <p:nvPr/>
        </p:nvSpPr>
        <p:spPr>
          <a:xfrm>
            <a:off x="715000" y="1197425"/>
            <a:ext cx="47754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КВЕД 01.11 - ВИРОЩУВАННЯ ЗЕРНОВИХ КУЛЬТУР</a:t>
            </a:r>
            <a:endParaRPr b="1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19"/>
          <p:cNvSpPr/>
          <p:nvPr/>
        </p:nvSpPr>
        <p:spPr>
          <a:xfrm>
            <a:off x="6579000" y="1197425"/>
            <a:ext cx="47754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КВЕД 10.41 - ВИРОБНИЦТВО ОЛІЇ ТА ЖИРІВ</a:t>
            </a:r>
            <a:endParaRPr b="1" i="0" sz="12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7" name="Google Shape;14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89325" y="1533300"/>
            <a:ext cx="2026750" cy="137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0050" y="1530850"/>
            <a:ext cx="1334075" cy="137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63675" y="1457100"/>
            <a:ext cx="1584424" cy="158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/>
          <p:nvPr/>
        </p:nvSpPr>
        <p:spPr>
          <a:xfrm>
            <a:off x="1222662" y="2946400"/>
            <a:ext cx="732625" cy="790950"/>
          </a:xfrm>
          <a:custGeom>
            <a:rect b="b" l="l" r="r" t="t"/>
            <a:pathLst>
              <a:path extrusionOk="0" h="31638" w="29305">
                <a:moveTo>
                  <a:pt x="6590" y="0"/>
                </a:moveTo>
                <a:cubicBezTo>
                  <a:pt x="5653" y="3152"/>
                  <a:pt x="-2817" y="13640"/>
                  <a:pt x="969" y="18913"/>
                </a:cubicBezTo>
                <a:cubicBezTo>
                  <a:pt x="4755" y="24186"/>
                  <a:pt x="24582" y="29517"/>
                  <a:pt x="29305" y="31638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triangle"/>
          </a:ln>
        </p:spPr>
      </p:sp>
      <p:cxnSp>
        <p:nvCxnSpPr>
          <p:cNvPr id="151" name="Google Shape;151;p19"/>
          <p:cNvCxnSpPr/>
          <p:nvPr/>
        </p:nvCxnSpPr>
        <p:spPr>
          <a:xfrm flipH="1">
            <a:off x="3016300" y="2895600"/>
            <a:ext cx="6300" cy="826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triangle"/>
          </a:ln>
        </p:spPr>
      </p:cxnSp>
      <p:sp>
        <p:nvSpPr>
          <p:cNvPr id="152" name="Google Shape;152;p19"/>
          <p:cNvSpPr/>
          <p:nvPr/>
        </p:nvSpPr>
        <p:spPr>
          <a:xfrm flipH="1">
            <a:off x="4194462" y="2946400"/>
            <a:ext cx="732625" cy="790950"/>
          </a:xfrm>
          <a:custGeom>
            <a:rect b="b" l="l" r="r" t="t"/>
            <a:pathLst>
              <a:path extrusionOk="0" h="31638" w="29305">
                <a:moveTo>
                  <a:pt x="6590" y="0"/>
                </a:moveTo>
                <a:cubicBezTo>
                  <a:pt x="5653" y="3152"/>
                  <a:pt x="-2817" y="13640"/>
                  <a:pt x="969" y="18913"/>
                </a:cubicBezTo>
                <a:cubicBezTo>
                  <a:pt x="4755" y="24186"/>
                  <a:pt x="24582" y="29517"/>
                  <a:pt x="29305" y="31638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triangle"/>
          </a:ln>
        </p:spPr>
      </p:sp>
      <p:pic>
        <p:nvPicPr>
          <p:cNvPr id="153" name="Google Shape;153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22325" y="3853300"/>
            <a:ext cx="3394200" cy="1983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85738" rotWithShape="0" algn="bl" dir="5400000" dist="123825">
              <a:srgbClr val="000000">
                <a:alpha val="40000"/>
              </a:srgbClr>
            </a:outerShdw>
          </a:effectLst>
        </p:spPr>
      </p:pic>
      <p:sp>
        <p:nvSpPr>
          <p:cNvPr id="154" name="Google Shape;154;p19"/>
          <p:cNvSpPr/>
          <p:nvPr/>
        </p:nvSpPr>
        <p:spPr>
          <a:xfrm>
            <a:off x="2470835" y="5918200"/>
            <a:ext cx="2082325" cy="573750"/>
          </a:xfrm>
          <a:custGeom>
            <a:rect b="b" l="l" r="r" t="t"/>
            <a:pathLst>
              <a:path extrusionOk="0" h="22950" w="83293">
                <a:moveTo>
                  <a:pt x="20671" y="0"/>
                </a:moveTo>
                <a:cubicBezTo>
                  <a:pt x="17641" y="3739"/>
                  <a:pt x="-7949" y="19813"/>
                  <a:pt x="2488" y="22436"/>
                </a:cubicBezTo>
                <a:cubicBezTo>
                  <a:pt x="12925" y="25059"/>
                  <a:pt x="69826" y="16854"/>
                  <a:pt x="83293" y="15737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triangle"/>
          </a:ln>
        </p:spPr>
      </p:sp>
      <p:pic>
        <p:nvPicPr>
          <p:cNvPr id="155" name="Google Shape;155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79000" y="1663875"/>
            <a:ext cx="1173949" cy="117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77675" y="5362203"/>
            <a:ext cx="1529345" cy="137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921125" y="1589750"/>
            <a:ext cx="1439150" cy="126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/>
          <p:nvPr/>
        </p:nvSpPr>
        <p:spPr>
          <a:xfrm>
            <a:off x="7013862" y="2946400"/>
            <a:ext cx="732625" cy="790950"/>
          </a:xfrm>
          <a:custGeom>
            <a:rect b="b" l="l" r="r" t="t"/>
            <a:pathLst>
              <a:path extrusionOk="0" h="31638" w="29305">
                <a:moveTo>
                  <a:pt x="6590" y="0"/>
                </a:moveTo>
                <a:cubicBezTo>
                  <a:pt x="5653" y="3152"/>
                  <a:pt x="-2817" y="13640"/>
                  <a:pt x="969" y="18913"/>
                </a:cubicBezTo>
                <a:cubicBezTo>
                  <a:pt x="4755" y="24186"/>
                  <a:pt x="24582" y="29517"/>
                  <a:pt x="29305" y="31638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triangle"/>
          </a:ln>
        </p:spPr>
      </p:sp>
      <p:cxnSp>
        <p:nvCxnSpPr>
          <p:cNvPr id="159" name="Google Shape;159;p19"/>
          <p:cNvCxnSpPr/>
          <p:nvPr/>
        </p:nvCxnSpPr>
        <p:spPr>
          <a:xfrm flipH="1">
            <a:off x="8807500" y="2895600"/>
            <a:ext cx="6300" cy="826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triangle"/>
          </a:ln>
        </p:spPr>
      </p:cxnSp>
      <p:sp>
        <p:nvSpPr>
          <p:cNvPr id="160" name="Google Shape;160;p19"/>
          <p:cNvSpPr/>
          <p:nvPr/>
        </p:nvSpPr>
        <p:spPr>
          <a:xfrm flipH="1">
            <a:off x="9985662" y="2946400"/>
            <a:ext cx="732625" cy="790950"/>
          </a:xfrm>
          <a:custGeom>
            <a:rect b="b" l="l" r="r" t="t"/>
            <a:pathLst>
              <a:path extrusionOk="0" h="31638" w="29305">
                <a:moveTo>
                  <a:pt x="6590" y="0"/>
                </a:moveTo>
                <a:cubicBezTo>
                  <a:pt x="5653" y="3152"/>
                  <a:pt x="-2817" y="13640"/>
                  <a:pt x="969" y="18913"/>
                </a:cubicBezTo>
                <a:cubicBezTo>
                  <a:pt x="4755" y="24186"/>
                  <a:pt x="24582" y="29517"/>
                  <a:pt x="29305" y="31638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triangle"/>
          </a:ln>
        </p:spPr>
      </p:sp>
      <p:pic>
        <p:nvPicPr>
          <p:cNvPr id="161" name="Google Shape;161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79450" y="3845925"/>
            <a:ext cx="2974500" cy="1983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85738" rotWithShape="0" algn="bl" dir="5400000" dist="123825">
              <a:srgbClr val="000000">
                <a:alpha val="40000"/>
              </a:srgbClr>
            </a:outerShdw>
          </a:effectLst>
        </p:spPr>
      </p:pic>
      <p:sp>
        <p:nvSpPr>
          <p:cNvPr id="162" name="Google Shape;162;p19"/>
          <p:cNvSpPr/>
          <p:nvPr/>
        </p:nvSpPr>
        <p:spPr>
          <a:xfrm flipH="1">
            <a:off x="7423835" y="5918200"/>
            <a:ext cx="2082325" cy="573750"/>
          </a:xfrm>
          <a:custGeom>
            <a:rect b="b" l="l" r="r" t="t"/>
            <a:pathLst>
              <a:path extrusionOk="0" h="22950" w="83293">
                <a:moveTo>
                  <a:pt x="20671" y="0"/>
                </a:moveTo>
                <a:cubicBezTo>
                  <a:pt x="17641" y="3739"/>
                  <a:pt x="-7949" y="19813"/>
                  <a:pt x="2488" y="22436"/>
                </a:cubicBezTo>
                <a:cubicBezTo>
                  <a:pt x="12925" y="25059"/>
                  <a:pt x="69826" y="16854"/>
                  <a:pt x="83293" y="15737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oval"/>
            <a:tailEnd len="med" w="med" type="triangl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68" name="Google Shape;168;p20"/>
          <p:cNvPicPr preferRelativeResize="0"/>
          <p:nvPr/>
        </p:nvPicPr>
        <p:blipFill rotWithShape="1">
          <a:blip r:embed="rId4">
            <a:alphaModFix/>
          </a:blip>
          <a:srcRect b="0" l="0" r="49650" t="0"/>
          <a:stretch/>
        </p:blipFill>
        <p:spPr>
          <a:xfrm>
            <a:off x="278652" y="233175"/>
            <a:ext cx="1219425" cy="6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 rotWithShape="1">
          <a:blip r:embed="rId5">
            <a:alphaModFix/>
          </a:blip>
          <a:srcRect b="19575" l="0" r="0" t="0"/>
          <a:stretch/>
        </p:blipFill>
        <p:spPr>
          <a:xfrm>
            <a:off x="3211238" y="233175"/>
            <a:ext cx="5769527" cy="655822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/>
          <p:nvPr/>
        </p:nvSpPr>
        <p:spPr>
          <a:xfrm>
            <a:off x="1498075" y="320625"/>
            <a:ext cx="47754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ДЕРЖАВНА ПОДАТКОВА СЛУЖБА УКРАЇНИ 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ГУ ДПС у Вінницькій області</a:t>
            </a:r>
            <a:endParaRPr b="1" i="0" sz="1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71" name="Google Shape;171;p20"/>
          <p:cNvCxnSpPr/>
          <p:nvPr/>
        </p:nvCxnSpPr>
        <p:spPr>
          <a:xfrm rot="10800000">
            <a:off x="6505175" y="3593400"/>
            <a:ext cx="0" cy="1309800"/>
          </a:xfrm>
          <a:prstGeom prst="straightConnector1">
            <a:avLst/>
          </a:pr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7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1"/>
          <p:cNvSpPr txBox="1"/>
          <p:nvPr>
            <p:ph type="title"/>
          </p:nvPr>
        </p:nvSpPr>
        <p:spPr>
          <a:xfrm>
            <a:off x="609600" y="5794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Коди УКТЗД придбаних ТМЦ </a:t>
            </a:r>
            <a:br>
              <a:rPr b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Коди ДКПП отриманих послуг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8" name="Google Shape;178;p21"/>
          <p:cNvPicPr preferRelativeResize="0"/>
          <p:nvPr/>
        </p:nvPicPr>
        <p:blipFill rotWithShape="1">
          <a:blip r:embed="rId4">
            <a:alphaModFix/>
          </a:blip>
          <a:srcRect b="0" l="5465" r="4647" t="0"/>
          <a:stretch/>
        </p:blipFill>
        <p:spPr>
          <a:xfrm>
            <a:off x="6361650" y="4268850"/>
            <a:ext cx="3356700" cy="2403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85738" rotWithShape="0" algn="bl" dir="5400000" dist="123825">
              <a:srgbClr val="000000">
                <a:alpha val="40000"/>
              </a:srgbClr>
            </a:outerShdw>
          </a:effectLst>
        </p:spPr>
      </p:pic>
      <p:pic>
        <p:nvPicPr>
          <p:cNvPr id="179" name="Google Shape;179;p21"/>
          <p:cNvPicPr preferRelativeResize="0"/>
          <p:nvPr/>
        </p:nvPicPr>
        <p:blipFill rotWithShape="1">
          <a:blip r:embed="rId5">
            <a:alphaModFix/>
          </a:blip>
          <a:srcRect b="10921" l="0" r="0" t="0"/>
          <a:stretch/>
        </p:blipFill>
        <p:spPr>
          <a:xfrm>
            <a:off x="4381175" y="1717400"/>
            <a:ext cx="3734400" cy="2403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85738" rotWithShape="0" algn="bl" dir="5400000" dist="123825">
              <a:srgbClr val="000000">
                <a:alpha val="40000"/>
              </a:srgbClr>
            </a:outerShdw>
          </a:effectLst>
        </p:spPr>
      </p:pic>
      <p:pic>
        <p:nvPicPr>
          <p:cNvPr id="180" name="Google Shape;18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225" y="1717409"/>
            <a:ext cx="3610500" cy="2403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85738" rotWithShape="0" algn="bl" dir="5400000" dist="123825">
              <a:srgbClr val="000000">
                <a:alpha val="40000"/>
              </a:srgbClr>
            </a:outerShdw>
          </a:effectLst>
        </p:spPr>
      </p:pic>
      <p:pic>
        <p:nvPicPr>
          <p:cNvPr id="181" name="Google Shape;18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1375" y="1717399"/>
            <a:ext cx="3356700" cy="2403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85738" rotWithShape="0" algn="bl" dir="5400000" dist="123825">
              <a:srgbClr val="000000">
                <a:alpha val="40000"/>
              </a:srgbClr>
            </a:outerShdw>
          </a:effectLst>
        </p:spPr>
      </p:pic>
      <p:pic>
        <p:nvPicPr>
          <p:cNvPr id="182" name="Google Shape;182;p21"/>
          <p:cNvPicPr preferRelativeResize="0"/>
          <p:nvPr/>
        </p:nvPicPr>
        <p:blipFill rotWithShape="1">
          <a:blip r:embed="rId8">
            <a:alphaModFix/>
          </a:blip>
          <a:srcRect b="0" l="0" r="15376" t="0"/>
          <a:stretch/>
        </p:blipFill>
        <p:spPr>
          <a:xfrm>
            <a:off x="2422625" y="4268850"/>
            <a:ext cx="3610500" cy="24033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185738" rotWithShape="0" algn="bl" dir="5400000" dist="123825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Design">
  <a:themeElements>
    <a:clrScheme name="Austin">
      <a:dk1>
        <a:srgbClr val="000000"/>
      </a:dk1>
      <a:lt1>
        <a:srgbClr val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